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26"/>
  </p:notesMasterIdLst>
  <p:sldIdLst>
    <p:sldId id="256" r:id="rId3"/>
    <p:sldId id="258" r:id="rId4"/>
    <p:sldId id="276" r:id="rId5"/>
    <p:sldId id="290" r:id="rId6"/>
    <p:sldId id="282" r:id="rId7"/>
    <p:sldId id="263" r:id="rId8"/>
    <p:sldId id="283" r:id="rId9"/>
    <p:sldId id="280" r:id="rId10"/>
    <p:sldId id="279" r:id="rId11"/>
    <p:sldId id="281" r:id="rId12"/>
    <p:sldId id="274" r:id="rId13"/>
    <p:sldId id="273" r:id="rId14"/>
    <p:sldId id="272" r:id="rId15"/>
    <p:sldId id="289" r:id="rId16"/>
    <p:sldId id="278" r:id="rId17"/>
    <p:sldId id="270" r:id="rId18"/>
    <p:sldId id="284" r:id="rId19"/>
    <p:sldId id="287" r:id="rId20"/>
    <p:sldId id="265" r:id="rId21"/>
    <p:sldId id="266" r:id="rId22"/>
    <p:sldId id="288" r:id="rId23"/>
    <p:sldId id="286" r:id="rId24"/>
    <p:sldId id="260" r:id="rId25"/>
  </p:sldIdLst>
  <p:sldSz cx="9144000" cy="5143500" type="screen16x9"/>
  <p:notesSz cx="6858000" cy="9144000"/>
  <p:embeddedFontLst>
    <p:embeddedFont>
      <p:font typeface="Google Sans" pitchFamily="2" charset="0"/>
      <p:regular r:id="rId27"/>
      <p:bold r:id="rId28"/>
      <p:italic r:id="rId29"/>
      <p:boldItalic r:id="rId30"/>
    </p:embeddedFont>
    <p:embeddedFont>
      <p:font typeface="Google Sans Medium" pitchFamily="2" charset="0"/>
      <p:regular r:id="rId31"/>
      <p:bold r:id="rId32"/>
      <p:italic r:id="rId33"/>
      <p:boldItalic r:id="rId34"/>
    </p:embeddedFont>
    <p:embeddedFont>
      <p:font typeface="Roboto Mono" pitchFamily="49" charset="0"/>
      <p:regular r:id="rId35"/>
      <p:bold r:id="rId36"/>
      <p:italic r:id="rId37"/>
      <p:boldItalic r:id="rId38"/>
    </p:embeddedFont>
    <p:embeddedFont>
      <p:font typeface="Roboto Mono Light" panose="020F03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7"/>
    <p:restoredTop sz="94737"/>
  </p:normalViewPr>
  <p:slideViewPr>
    <p:cSldViewPr snapToGrid="0">
      <p:cViewPr>
        <p:scale>
          <a:sx n="162" d="100"/>
          <a:sy n="162" d="100"/>
        </p:scale>
        <p:origin x="1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304ccd06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304ccd06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B02A118F-E281-B486-53C0-01F38E7C4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7094773C-DEFC-65CB-13DD-FF484FA38C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65433CEA-0080-81C5-9817-ED27C67EA3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698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D5A910A4-55F0-A03B-8D11-5DAEBDC1E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2D29E4A4-59F8-AD4F-6DAB-DE0DCE93A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8E8FC1D7-657B-3999-689B-925EAB8D57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975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35186A62-5DB6-28A5-FABE-8CD37AF23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FA0A450A-EE0B-CF25-2D98-AADAEF812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4E60A180-53F7-65B2-A8D9-8034397ED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832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537A4258-D991-578C-6CAA-DC61C8FC2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2A9294A8-2AE5-3907-2F12-FDC3D260C5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6F548BF7-5020-936A-D51F-442F622CC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53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56E4F4E1-7E53-6135-55E2-AEE8D0289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DB52EBD1-19D3-1EED-51A0-86AFF497C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D8353E21-26FB-133F-B69C-78BFDDE18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892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0A2ACEF5-5C59-5410-0F2E-93F8B88AF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B5F1206F-B1DD-0F4C-D949-8FEBBB1020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423047A5-E603-F8E2-33DE-06B7A65B81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64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C991CA5F-C416-7B32-A104-A8D88A35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54CBD177-B608-E53E-5AEB-B641B7B638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BFF5C07A-9472-EFAE-5D5B-683E66218F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173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5942142C-344D-9AF4-5960-17F805488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320F8623-F283-D9D9-BC8F-9599AC7A40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14845C3B-50C4-6F7D-2DC9-83FF43BAE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337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E6822274-E846-A306-FBAE-7B9C27668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5E7AB765-72E9-6B92-6D00-613A047AA6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D9B6F0BF-2DB1-3C8F-4CCB-0FBD5B9B2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608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3C32C710-AFD5-4435-9253-F8DE1DCFF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81ff1e6ce_6_2:notes">
            <a:extLst>
              <a:ext uri="{FF2B5EF4-FFF2-40B4-BE49-F238E27FC236}">
                <a16:creationId xmlns:a16="http://schemas.microsoft.com/office/drawing/2014/main" id="{92325393-DEFB-65E4-7E56-B7B0B0699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81ff1e6ce_6_2:notes">
            <a:extLst>
              <a:ext uri="{FF2B5EF4-FFF2-40B4-BE49-F238E27FC236}">
                <a16:creationId xmlns:a16="http://schemas.microsoft.com/office/drawing/2014/main" id="{627BBEC6-6600-09CA-5BA8-D51C759DA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43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81ff1e6ce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81ff1e6ce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F95FCC97-B709-532F-0FE2-29A4F926C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81ff1e6ce_6_33:notes">
            <a:extLst>
              <a:ext uri="{FF2B5EF4-FFF2-40B4-BE49-F238E27FC236}">
                <a16:creationId xmlns:a16="http://schemas.microsoft.com/office/drawing/2014/main" id="{BFB5EBA5-E569-A388-93C2-C057334D5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81ff1e6ce_6_33:notes">
            <a:extLst>
              <a:ext uri="{FF2B5EF4-FFF2-40B4-BE49-F238E27FC236}">
                <a16:creationId xmlns:a16="http://schemas.microsoft.com/office/drawing/2014/main" id="{F8469DEE-5420-C5A6-8A63-C9EA6B8E5E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977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8E2A3AB9-A29C-FD8B-BFA7-BFA03404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81ff1e6ce_6_33:notes">
            <a:extLst>
              <a:ext uri="{FF2B5EF4-FFF2-40B4-BE49-F238E27FC236}">
                <a16:creationId xmlns:a16="http://schemas.microsoft.com/office/drawing/2014/main" id="{ABE148F5-7A1E-A450-9481-858922F663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81ff1e6ce_6_33:notes">
            <a:extLst>
              <a:ext uri="{FF2B5EF4-FFF2-40B4-BE49-F238E27FC236}">
                <a16:creationId xmlns:a16="http://schemas.microsoft.com/office/drawing/2014/main" id="{E5C27ABB-8366-DFA9-1DA4-9AFBA92AD0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961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3C8FEA75-4A75-1E8C-C4A2-E4290ACF3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81ff1e6ce_6_2:notes">
            <a:extLst>
              <a:ext uri="{FF2B5EF4-FFF2-40B4-BE49-F238E27FC236}">
                <a16:creationId xmlns:a16="http://schemas.microsoft.com/office/drawing/2014/main" id="{C41392BB-0E9C-A5C8-DCDA-7C4D01E20C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81ff1e6ce_6_2:notes">
            <a:extLst>
              <a:ext uri="{FF2B5EF4-FFF2-40B4-BE49-F238E27FC236}">
                <a16:creationId xmlns:a16="http://schemas.microsoft.com/office/drawing/2014/main" id="{CD664118-AF8D-C4CB-2D5C-217E54A08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827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81ff1e6ce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81ff1e6ce_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4E1B7AD3-8F4A-D204-F8D7-59466AB3A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F88671C2-0096-AEA8-4BA1-8E18515A23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3290F2DF-80C8-03A9-A24F-3C71B7FBF9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61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5A7A7207-5D4A-C494-03AB-7D5814AB3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52F28F6A-1989-08C1-1E5C-39626A740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E4979EBE-7FC1-32ED-99CB-8AF23B2D25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1127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F1DFCADA-B1EB-2816-309E-CDF6DE599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377173A1-0D2C-DAB9-F507-41CF9FF580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04117138-E5EE-BF0E-02CC-D53805C3F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070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4091A72E-781D-F15E-6FAF-DB329A234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81ff1e6ce_6_2:notes">
            <a:extLst>
              <a:ext uri="{FF2B5EF4-FFF2-40B4-BE49-F238E27FC236}">
                <a16:creationId xmlns:a16="http://schemas.microsoft.com/office/drawing/2014/main" id="{6C7017AD-A753-0BE3-B69B-2568FABAC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81ff1e6ce_6_2:notes">
            <a:extLst>
              <a:ext uri="{FF2B5EF4-FFF2-40B4-BE49-F238E27FC236}">
                <a16:creationId xmlns:a16="http://schemas.microsoft.com/office/drawing/2014/main" id="{08FE8908-4DB3-3B48-A2A4-82A9EB263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796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81ff1e6ce_6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81ff1e6ce_6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>
          <a:extLst>
            <a:ext uri="{FF2B5EF4-FFF2-40B4-BE49-F238E27FC236}">
              <a16:creationId xmlns:a16="http://schemas.microsoft.com/office/drawing/2014/main" id="{F9F66F23-CF3B-C92C-D52B-C87C3CAE8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81ff1e6ce_6_12:notes">
            <a:extLst>
              <a:ext uri="{FF2B5EF4-FFF2-40B4-BE49-F238E27FC236}">
                <a16:creationId xmlns:a16="http://schemas.microsoft.com/office/drawing/2014/main" id="{6CD96846-4A9B-8B26-CDF9-3D0F61E44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81ff1e6ce_6_12:notes">
            <a:extLst>
              <a:ext uri="{FF2B5EF4-FFF2-40B4-BE49-F238E27FC236}">
                <a16:creationId xmlns:a16="http://schemas.microsoft.com/office/drawing/2014/main" id="{BD6EA470-D0C6-3635-F773-A28BEC127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15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B0211238-E1CA-0549-DAEF-833D8B22A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81ff1e6ce_6_2:notes">
            <a:extLst>
              <a:ext uri="{FF2B5EF4-FFF2-40B4-BE49-F238E27FC236}">
                <a16:creationId xmlns:a16="http://schemas.microsoft.com/office/drawing/2014/main" id="{66A712EB-C0D0-0104-E9C0-438A07D8F5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81ff1e6ce_6_2:notes">
            <a:extLst>
              <a:ext uri="{FF2B5EF4-FFF2-40B4-BE49-F238E27FC236}">
                <a16:creationId xmlns:a16="http://schemas.microsoft.com/office/drawing/2014/main" id="{10908681-C3A8-7A40-CFE1-322E9ED49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45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68" name="Google Shape;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/>
          </a:p>
        </p:txBody>
      </p:sp>
      <p:pic>
        <p:nvPicPr>
          <p:cNvPr id="84" name="Google Shape;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063" y="4234112"/>
            <a:ext cx="2113600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87" name="Google Shape;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178" y="1027479"/>
            <a:ext cx="2229200" cy="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90" name="Google Shape;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50" y="886532"/>
            <a:ext cx="2023050" cy="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09" name="Google Shape;10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31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121" name="Google Shape;12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128" name="Google Shape;12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pub.jku.at/obvulihs/download/pdf/1050092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430400" y="1106025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200" dirty="0" err="1">
                <a:solidFill>
                  <a:schemeClr val="accent1"/>
                </a:solidFill>
              </a:rPr>
              <a:t>Dont</a:t>
            </a:r>
            <a:r>
              <a:rPr lang="de-AT" sz="3200" dirty="0">
                <a:solidFill>
                  <a:schemeClr val="accent1"/>
                </a:solidFill>
              </a:rPr>
              <a:t> </a:t>
            </a:r>
            <a:r>
              <a:rPr lang="de-AT" sz="3200" dirty="0" err="1">
                <a:solidFill>
                  <a:schemeClr val="accent1"/>
                </a:solidFill>
              </a:rPr>
              <a:t>steal</a:t>
            </a:r>
            <a:r>
              <a:rPr lang="de-AT" sz="3200" dirty="0">
                <a:solidFill>
                  <a:schemeClr val="accent1"/>
                </a:solidFill>
              </a:rPr>
              <a:t> </a:t>
            </a:r>
            <a:r>
              <a:rPr lang="de-AT" sz="3200" dirty="0" err="1">
                <a:solidFill>
                  <a:schemeClr val="accent1"/>
                </a:solidFill>
              </a:rPr>
              <a:t>my</a:t>
            </a:r>
            <a:r>
              <a:rPr lang="de-AT" sz="3200" dirty="0">
                <a:solidFill>
                  <a:schemeClr val="accent1"/>
                </a:solidFill>
              </a:rPr>
              <a:t> </a:t>
            </a:r>
            <a:r>
              <a:rPr lang="de-AT" sz="3200" dirty="0" err="1">
                <a:solidFill>
                  <a:schemeClr val="accent1"/>
                </a:solidFill>
              </a:rPr>
              <a:t>taxes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137" name="Google Shape;137;p34"/>
          <p:cNvSpPr txBox="1"/>
          <p:nvPr/>
        </p:nvSpPr>
        <p:spPr>
          <a:xfrm>
            <a:off x="430400" y="3050750"/>
            <a:ext cx="6204600" cy="56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20.01.2025</a:t>
            </a:r>
            <a:endParaRPr sz="13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5171C-7DD9-BEFF-5893-AC2C44C8D4A9}"/>
              </a:ext>
            </a:extLst>
          </p:cNvPr>
          <p:cNvSpPr/>
          <p:nvPr/>
        </p:nvSpPr>
        <p:spPr>
          <a:xfrm>
            <a:off x="308919" y="766119"/>
            <a:ext cx="3262184" cy="593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Google Shape;137;p34">
            <a:extLst>
              <a:ext uri="{FF2B5EF4-FFF2-40B4-BE49-F238E27FC236}">
                <a16:creationId xmlns:a16="http://schemas.microsoft.com/office/drawing/2014/main" id="{AB8E29C7-2428-0B1E-E5BB-0BC1B781B8C1}"/>
              </a:ext>
            </a:extLst>
          </p:cNvPr>
          <p:cNvSpPr txBox="1"/>
          <p:nvPr/>
        </p:nvSpPr>
        <p:spPr>
          <a:xfrm>
            <a:off x="430400" y="2483958"/>
            <a:ext cx="6204600" cy="82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100" dirty="0">
                <a:solidFill>
                  <a:schemeClr val="accent1"/>
                </a:solidFill>
                <a:latin typeface="Roboto Mono"/>
                <a:ea typeface="Roboto Mono"/>
                <a:sym typeface="Roboto Mono"/>
              </a:rPr>
              <a:t>Geometry-based </a:t>
            </a:r>
            <a:r>
              <a:rPr lang="en-GB" sz="1100" dirty="0" err="1">
                <a:solidFill>
                  <a:schemeClr val="accent1"/>
                </a:solidFill>
                <a:latin typeface="Roboto Mono"/>
                <a:ea typeface="Roboto Mono"/>
                <a:sym typeface="Roboto Mono"/>
              </a:rPr>
              <a:t>preprocessing</a:t>
            </a:r>
            <a:r>
              <a:rPr lang="en-GB" sz="1100" dirty="0">
                <a:solidFill>
                  <a:schemeClr val="accent1"/>
                </a:solidFill>
                <a:latin typeface="Roboto Mono"/>
                <a:ea typeface="Roboto Mono"/>
                <a:sym typeface="Roboto Mono"/>
              </a:rPr>
              <a:t> for Graph-Neural-Networks to fight financial crime</a:t>
            </a:r>
            <a:endParaRPr lang="en-GB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4C46F798-868B-E236-A210-7FBBD01F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89AC854F-DE84-D81E-7A28-D22EC1FC7C53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Ein Problem: </a:t>
            </a:r>
            <a:r>
              <a:rPr lang="en" b="1" dirty="0" err="1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Komplexität</a:t>
            </a:r>
            <a:endParaRPr b="1" dirty="0">
              <a:solidFill>
                <a:srgbClr val="2C384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46" name="Picture 2" descr="The large-scale network graph constructed using Fruchterman-Reingold... |  Download Scientific Diagram">
            <a:extLst>
              <a:ext uri="{FF2B5EF4-FFF2-40B4-BE49-F238E27FC236}">
                <a16:creationId xmlns:a16="http://schemas.microsoft.com/office/drawing/2014/main" id="{453043C5-134E-373A-5143-1EC5CE3A1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550" y="1176660"/>
            <a:ext cx="3791085" cy="322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89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2BAA1149-A64E-9BEE-98C0-28C5B416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243AD08B-5840-CA30-05A3-7B023ACC92DF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Aber sind Wissensgraphen skalierbar?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42EC4-5D7B-54BE-CC2A-CF9C86C2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0" y="1677600"/>
            <a:ext cx="3356928" cy="1635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E2713-354C-A1D0-319E-CCADE39B8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600" y="969971"/>
            <a:ext cx="3293703" cy="37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58DE252D-8361-E937-7E33-EC7473B75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C4BDD35F-9BC9-E92B-F50E-AEBDE2A5CA8D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Wer kontrolliert Unternehmen wirklich?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3B7B3-5183-773E-1675-FD812A89D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72" y="1021015"/>
            <a:ext cx="5231983" cy="3783710"/>
          </a:xfrm>
          <a:prstGeom prst="rect">
            <a:avLst/>
          </a:prstGeom>
        </p:spPr>
      </p:pic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895D515E-92D8-0CEA-DAA0-A9B35B8A5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7071" y="3935730"/>
            <a:ext cx="4904152" cy="2753983"/>
          </a:xfrm>
          <a:prstGeom prst="rect">
            <a:avLst/>
          </a:prstGeom>
        </p:spPr>
      </p:pic>
      <p:pic>
        <p:nvPicPr>
          <p:cNvPr id="9" name="Picture 8" descr="A bush with small leaves&#10;&#10;Description automatically generated">
            <a:extLst>
              <a:ext uri="{FF2B5EF4-FFF2-40B4-BE49-F238E27FC236}">
                <a16:creationId xmlns:a16="http://schemas.microsoft.com/office/drawing/2014/main" id="{9347DED0-546C-1036-8F54-13321E264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9545" y="4079295"/>
            <a:ext cx="4229100" cy="2374900"/>
          </a:xfrm>
          <a:prstGeom prst="rect">
            <a:avLst/>
          </a:prstGeom>
        </p:spPr>
      </p:pic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83B7B8D2-0209-6027-A558-6D0C5B2EF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4671" y="4088130"/>
            <a:ext cx="4904152" cy="275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95062E-6 L 3.05556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95062E-6 L 3.05556E-6 -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348B4597-F799-1773-458F-380D3338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2CFFE0A1-3765-D293-699A-5A007B321787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Kurzfristiger Trend?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D2634-EAFC-7649-05E2-AA27123A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05" y="791725"/>
            <a:ext cx="5046389" cy="40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9667BA93-7684-1901-8E78-4502E3550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EC27DB4E-454C-621E-3FF3-499C624601ED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Kurzfristiger Trend?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FA248-FBD4-5DC8-F913-8C5B615BE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53" y="659405"/>
            <a:ext cx="4257693" cy="414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7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21C7A0EF-2B04-6DC5-EF20-ABF22B3D5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88924C18-2095-33AB-073B-0FE6763BD73B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Kurzfristiger akademischer Trend?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D2EAF-0C54-6A1A-4AC7-192876F1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6" y="958637"/>
            <a:ext cx="7161835" cy="40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0F718FE0-B806-2763-4095-DBE396B16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DAFBD830-063D-CE15-39B9-304DD717B687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Ein </a:t>
            </a:r>
            <a:r>
              <a:rPr lang="en" b="1" dirty="0" err="1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paar</a:t>
            </a:r>
            <a:r>
              <a:rPr lang="en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b="1" dirty="0" err="1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kleine</a:t>
            </a:r>
            <a:r>
              <a:rPr lang="en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b="1" dirty="0" err="1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Anwender</a:t>
            </a:r>
            <a:endParaRPr b="1" dirty="0">
              <a:solidFill>
                <a:srgbClr val="2C384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740747-D940-3619-70FA-AC758FFE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17" y="719630"/>
            <a:ext cx="6565766" cy="37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81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4809A8B0-EB7B-2243-8B82-2F008D2B2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AC42DEBF-7F69-98A9-1927-AF4289D95A97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Auch im Regierungssektor</a:t>
            </a:r>
          </a:p>
        </p:txBody>
      </p:sp>
      <p:pic>
        <p:nvPicPr>
          <p:cNvPr id="4098" name="Picture 2" descr="The Ontology: Operating at Optimum Complexity — as Simply as Possible |  Palantir Blog">
            <a:extLst>
              <a:ext uri="{FF2B5EF4-FFF2-40B4-BE49-F238E27FC236}">
                <a16:creationId xmlns:a16="http://schemas.microsoft.com/office/drawing/2014/main" id="{24C5AAA3-D070-9256-B853-4934B656A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01" y="1060713"/>
            <a:ext cx="4155352" cy="302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entral Intelligence Agency – Wikipedia">
            <a:extLst>
              <a:ext uri="{FF2B5EF4-FFF2-40B4-BE49-F238E27FC236}">
                <a16:creationId xmlns:a16="http://schemas.microsoft.com/office/drawing/2014/main" id="{E38D9625-6E37-E1A1-F41C-4E075EA35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342" y="969060"/>
            <a:ext cx="843822" cy="84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ational Security Agency – Wikipedia">
            <a:extLst>
              <a:ext uri="{FF2B5EF4-FFF2-40B4-BE49-F238E27FC236}">
                <a16:creationId xmlns:a16="http://schemas.microsoft.com/office/drawing/2014/main" id="{0EB81F38-C81C-0AF3-537A-2D11ECB99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054" y="969060"/>
            <a:ext cx="842782" cy="8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ederal Bureau of Investigation – Wikipedia">
            <a:extLst>
              <a:ext uri="{FF2B5EF4-FFF2-40B4-BE49-F238E27FC236}">
                <a16:creationId xmlns:a16="http://schemas.microsoft.com/office/drawing/2014/main" id="{2A7BD359-5BC8-31D8-F163-2CE3C14A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342" y="2149839"/>
            <a:ext cx="843822" cy="84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United States Army - Wikipedia">
            <a:extLst>
              <a:ext uri="{FF2B5EF4-FFF2-40B4-BE49-F238E27FC236}">
                <a16:creationId xmlns:a16="http://schemas.microsoft.com/office/drawing/2014/main" id="{FB65B191-02B1-DFD3-198F-4B168056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567" y="2149838"/>
            <a:ext cx="843823" cy="8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United States Air Force – Wikipedia">
            <a:extLst>
              <a:ext uri="{FF2B5EF4-FFF2-40B4-BE49-F238E27FC236}">
                <a16:creationId xmlns:a16="http://schemas.microsoft.com/office/drawing/2014/main" id="{89195994-0A3F-7038-B69C-FA88ACC85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567" y="3330615"/>
            <a:ext cx="843823" cy="8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Ministry of Defence (United Kingdom) - Wikipedia">
            <a:extLst>
              <a:ext uri="{FF2B5EF4-FFF2-40B4-BE49-F238E27FC236}">
                <a16:creationId xmlns:a16="http://schemas.microsoft.com/office/drawing/2014/main" id="{006AAEA5-4A58-99A6-1245-9407D2375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9A021-CD2A-0450-DA52-C517E560A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7342" y="3333487"/>
            <a:ext cx="92871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4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B38EDE14-B992-2061-E7B1-C3A90999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45F828F3-103A-334D-6DD1-9008EACBA8A7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Weitere Anwender im Finanzsektor</a:t>
            </a:r>
          </a:p>
        </p:txBody>
      </p:sp>
      <p:sp>
        <p:nvSpPr>
          <p:cNvPr id="6" name="Google Shape;159;p37">
            <a:extLst>
              <a:ext uri="{FF2B5EF4-FFF2-40B4-BE49-F238E27FC236}">
                <a16:creationId xmlns:a16="http://schemas.microsoft.com/office/drawing/2014/main" id="{796E176B-C692-2F67-6D4B-93C5C23F43CE}"/>
              </a:ext>
            </a:extLst>
          </p:cNvPr>
          <p:cNvSpPr txBox="1"/>
          <p:nvPr/>
        </p:nvSpPr>
        <p:spPr>
          <a:xfrm>
            <a:off x="423900" y="1187790"/>
            <a:ext cx="2232803" cy="64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 dirty="0">
                <a:latin typeface="Google Sans"/>
                <a:ea typeface="Google Sans"/>
                <a:cs typeface="Google Sans"/>
              </a:rPr>
              <a:t>JPMorgan Chase</a:t>
            </a:r>
          </a:p>
          <a:p>
            <a:pPr>
              <a:lnSpc>
                <a:spcPct val="110000"/>
              </a:lnSpc>
              <a:buClr>
                <a:schemeClr val="dk1"/>
              </a:buClr>
              <a:buSzPts val="1100"/>
            </a:pPr>
            <a:r>
              <a:rPr lang="en-GB" sz="900" dirty="0" err="1">
                <a:latin typeface="Google Sans"/>
                <a:ea typeface="Google Sans"/>
                <a:cs typeface="Google Sans"/>
              </a:rPr>
              <a:t>Einsatz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von Graph-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Analysen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zur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Optimierung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der Anti-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Geldwäsche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-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Bemühungen</a:t>
            </a:r>
            <a:endParaRPr lang="en-GB" sz="900" dirty="0">
              <a:latin typeface="Google Sans"/>
              <a:ea typeface="Google Sans"/>
              <a:cs typeface="Google Sans"/>
            </a:endParaRPr>
          </a:p>
        </p:txBody>
      </p:sp>
      <p:sp>
        <p:nvSpPr>
          <p:cNvPr id="7" name="Google Shape;159;p37">
            <a:extLst>
              <a:ext uri="{FF2B5EF4-FFF2-40B4-BE49-F238E27FC236}">
                <a16:creationId xmlns:a16="http://schemas.microsoft.com/office/drawing/2014/main" id="{68901CFE-A8A0-BD27-9483-E8FA12CF56CF}"/>
              </a:ext>
            </a:extLst>
          </p:cNvPr>
          <p:cNvSpPr txBox="1"/>
          <p:nvPr/>
        </p:nvSpPr>
        <p:spPr>
          <a:xfrm>
            <a:off x="423900" y="1986997"/>
            <a:ext cx="2232803" cy="62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b="1" dirty="0">
                <a:latin typeface="Google Sans"/>
                <a:ea typeface="Google Sans"/>
                <a:cs typeface="Google Sans"/>
                <a:sym typeface="Google Sans"/>
              </a:rPr>
              <a:t>HSBC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 err="1">
                <a:latin typeface="Google Sans"/>
                <a:ea typeface="Google Sans"/>
                <a:cs typeface="Google Sans"/>
              </a:rPr>
              <a:t>Implementierung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eines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grafikbasierten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Ansatzes für 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bessere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Kundeninformationen</a:t>
            </a:r>
            <a:endParaRPr lang="en-GB" sz="900" dirty="0">
              <a:latin typeface="Google Sans"/>
              <a:ea typeface="Google Sans"/>
              <a:cs typeface="Google Sans"/>
            </a:endParaRPr>
          </a:p>
        </p:txBody>
      </p:sp>
      <p:sp>
        <p:nvSpPr>
          <p:cNvPr id="8" name="Google Shape;159;p37">
            <a:extLst>
              <a:ext uri="{FF2B5EF4-FFF2-40B4-BE49-F238E27FC236}">
                <a16:creationId xmlns:a16="http://schemas.microsoft.com/office/drawing/2014/main" id="{3C7F7BFB-D0C6-D50D-85FA-C32194C7270D}"/>
              </a:ext>
            </a:extLst>
          </p:cNvPr>
          <p:cNvSpPr txBox="1"/>
          <p:nvPr/>
        </p:nvSpPr>
        <p:spPr>
          <a:xfrm>
            <a:off x="423900" y="2845450"/>
            <a:ext cx="2232803" cy="49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100" b="1" dirty="0">
                <a:latin typeface="Google Sans"/>
                <a:ea typeface="Google Sans"/>
                <a:cs typeface="Google Sans"/>
                <a:sym typeface="Google Sans"/>
              </a:rPr>
              <a:t>Goldman Sachs</a:t>
            </a:r>
            <a:endParaRPr sz="11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 err="1">
                <a:latin typeface="Google Sans"/>
                <a:ea typeface="Google Sans"/>
                <a:cs typeface="Google Sans"/>
              </a:rPr>
              <a:t>Nutzung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von Knowledge Graphs 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zur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Risikobewertung</a:t>
            </a:r>
            <a:endParaRPr lang="en-GB" sz="900" dirty="0">
              <a:latin typeface="Google Sans"/>
              <a:ea typeface="Google Sans"/>
              <a:cs typeface="Google Sans"/>
            </a:endParaRPr>
          </a:p>
        </p:txBody>
      </p:sp>
      <p:pic>
        <p:nvPicPr>
          <p:cNvPr id="7170" name="Picture 2" descr="JPMorgan Chase Logo, symbol, meaning, history, PNG, brand">
            <a:extLst>
              <a:ext uri="{FF2B5EF4-FFF2-40B4-BE49-F238E27FC236}">
                <a16:creationId xmlns:a16="http://schemas.microsoft.com/office/drawing/2014/main" id="{C144DDBE-2DBB-63D1-101B-E5873D9C9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40" y="1021070"/>
            <a:ext cx="1770920" cy="9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nsere Partner – HSBC Trinkaus | wikifolio.com">
            <a:extLst>
              <a:ext uri="{FF2B5EF4-FFF2-40B4-BE49-F238E27FC236}">
                <a16:creationId xmlns:a16="http://schemas.microsoft.com/office/drawing/2014/main" id="{4C5B0BDC-E69B-7959-98A2-A9DD65796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496" y="2128390"/>
            <a:ext cx="1773440" cy="88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Goldman Sachs Logo PNG Vector (SVG) Free Download">
            <a:extLst>
              <a:ext uri="{FF2B5EF4-FFF2-40B4-BE49-F238E27FC236}">
                <a16:creationId xmlns:a16="http://schemas.microsoft.com/office/drawing/2014/main" id="{D43B5D1B-32D9-AE86-1EEE-775E1C071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40" y="3276088"/>
            <a:ext cx="1746320" cy="71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UBS – Wikipedia">
            <a:extLst>
              <a:ext uri="{FF2B5EF4-FFF2-40B4-BE49-F238E27FC236}">
                <a16:creationId xmlns:a16="http://schemas.microsoft.com/office/drawing/2014/main" id="{80B6D8BF-72DA-C6FA-0A3B-9244FBE4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23" y="1151420"/>
            <a:ext cx="1975148" cy="71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Android Apps von Bank of America bei Google Play">
            <a:extLst>
              <a:ext uri="{FF2B5EF4-FFF2-40B4-BE49-F238E27FC236}">
                <a16:creationId xmlns:a16="http://schemas.microsoft.com/office/drawing/2014/main" id="{E3804C7C-C8EA-EB47-0433-2759A3BC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95" y="2057081"/>
            <a:ext cx="1829934" cy="102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Blackrock Logo PNG Vector, Icon (4096 x 4096) Free download">
            <a:extLst>
              <a:ext uri="{FF2B5EF4-FFF2-40B4-BE49-F238E27FC236}">
                <a16:creationId xmlns:a16="http://schemas.microsoft.com/office/drawing/2014/main" id="{9DBC07B5-CD12-83DF-E0A4-52518AF7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22" y="2560043"/>
            <a:ext cx="2148079" cy="214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59;p37">
            <a:extLst>
              <a:ext uri="{FF2B5EF4-FFF2-40B4-BE49-F238E27FC236}">
                <a16:creationId xmlns:a16="http://schemas.microsoft.com/office/drawing/2014/main" id="{44E008BF-B822-168F-DF77-CB27B0C34374}"/>
              </a:ext>
            </a:extLst>
          </p:cNvPr>
          <p:cNvSpPr txBox="1"/>
          <p:nvPr/>
        </p:nvSpPr>
        <p:spPr>
          <a:xfrm>
            <a:off x="423899" y="3720832"/>
            <a:ext cx="223280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100" b="1" dirty="0">
                <a:latin typeface="Google Sans"/>
                <a:ea typeface="Google Sans"/>
                <a:cs typeface="Google Sans"/>
                <a:sym typeface="Google Sans"/>
              </a:rPr>
              <a:t>BlackRock</a:t>
            </a:r>
            <a:endParaRPr sz="11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 err="1">
                <a:latin typeface="Google Sans"/>
                <a:ea typeface="Google Sans"/>
                <a:cs typeface="Google Sans"/>
              </a:rPr>
              <a:t>Verwendet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für </a:t>
            </a:r>
            <a:r>
              <a:rPr lang="en-GB" sz="900" dirty="0" err="1">
                <a:latin typeface="Google Sans"/>
                <a:ea typeface="Google Sans"/>
                <a:cs typeface="Google Sans"/>
              </a:rPr>
              <a:t>fortgeschrittene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 LLMs</a:t>
            </a:r>
          </a:p>
        </p:txBody>
      </p:sp>
    </p:spTree>
    <p:extLst>
      <p:ext uri="{BB962C8B-B14F-4D97-AF65-F5344CB8AC3E}">
        <p14:creationId xmlns:p14="http://schemas.microsoft.com/office/powerpoint/2010/main" val="2150625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>
          <a:extLst>
            <a:ext uri="{FF2B5EF4-FFF2-40B4-BE49-F238E27FC236}">
              <a16:creationId xmlns:a16="http://schemas.microsoft.com/office/drawing/2014/main" id="{05389BDB-A922-7906-6469-6B6B3172E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>
            <a:extLst>
              <a:ext uri="{FF2B5EF4-FFF2-40B4-BE49-F238E27FC236}">
                <a16:creationId xmlns:a16="http://schemas.microsoft.com/office/drawing/2014/main" id="{F905800B-F407-01CE-6239-276812FA7E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0050" y="2028825"/>
            <a:ext cx="60489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5400" dirty="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Aber wo hilft </a:t>
            </a:r>
            <a:r>
              <a:rPr lang="de-AT" sz="5400" u="sng" dirty="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uns</a:t>
            </a:r>
            <a:r>
              <a:rPr lang="de-AT" sz="5400" dirty="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 das? </a:t>
            </a:r>
            <a:endParaRPr sz="5400" dirty="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850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ctrTitle"/>
          </p:nvPr>
        </p:nvSpPr>
        <p:spPr>
          <a:xfrm>
            <a:off x="370049" y="2028825"/>
            <a:ext cx="6438523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Intro</a:t>
            </a:r>
            <a:endParaRPr sz="5400" dirty="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DADCDBF6-353A-34EE-BB27-45150FF4D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>
            <a:extLst>
              <a:ext uri="{FF2B5EF4-FFF2-40B4-BE49-F238E27FC236}">
                <a16:creationId xmlns:a16="http://schemas.microsoft.com/office/drawing/2014/main" id="{A37D0397-0A49-4A7D-9F13-F0F1E299F746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Einige potentielle Anwendungsfälle</a:t>
            </a:r>
          </a:p>
        </p:txBody>
      </p:sp>
      <p:sp>
        <p:nvSpPr>
          <p:cNvPr id="2" name="Google Shape;159;p37">
            <a:extLst>
              <a:ext uri="{FF2B5EF4-FFF2-40B4-BE49-F238E27FC236}">
                <a16:creationId xmlns:a16="http://schemas.microsoft.com/office/drawing/2014/main" id="{03A22FC3-3BBE-8B92-9B0C-66497DFB9C49}"/>
              </a:ext>
            </a:extLst>
          </p:cNvPr>
          <p:cNvSpPr txBox="1"/>
          <p:nvPr/>
        </p:nvSpPr>
        <p:spPr>
          <a:xfrm>
            <a:off x="423802" y="1133065"/>
            <a:ext cx="1756200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b="1" dirty="0">
                <a:latin typeface="Google Sans"/>
                <a:ea typeface="Google Sans"/>
                <a:cs typeface="Google Sans"/>
                <a:sym typeface="Google Sans"/>
              </a:rPr>
              <a:t>LLMs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dirty="0">
                <a:latin typeface="Google Sans"/>
                <a:ea typeface="Google Sans"/>
                <a:cs typeface="Google Sans"/>
                <a:sym typeface="Google Sans"/>
              </a:rPr>
              <a:t>- Wissensmanagement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dirty="0">
                <a:latin typeface="Google Sans"/>
                <a:ea typeface="Google Sans"/>
                <a:cs typeface="Google Sans"/>
                <a:sym typeface="Google Sans"/>
              </a:rPr>
              <a:t>- Lösung für Halluzinieren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AT" sz="10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" name="Google Shape;161;p37">
            <a:extLst>
              <a:ext uri="{FF2B5EF4-FFF2-40B4-BE49-F238E27FC236}">
                <a16:creationId xmlns:a16="http://schemas.microsoft.com/office/drawing/2014/main" id="{2B845FBD-9DD3-7F1F-C848-09DA70556BC5}"/>
              </a:ext>
            </a:extLst>
          </p:cNvPr>
          <p:cNvSpPr txBox="1"/>
          <p:nvPr/>
        </p:nvSpPr>
        <p:spPr>
          <a:xfrm>
            <a:off x="423753" y="2389764"/>
            <a:ext cx="230929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b="1" dirty="0">
                <a:latin typeface="Google Sans"/>
                <a:ea typeface="Google Sans"/>
                <a:cs typeface="Google Sans"/>
                <a:sym typeface="Google Sans"/>
              </a:rPr>
              <a:t>DIBE / JVP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dirty="0">
                <a:latin typeface="Google Sans"/>
                <a:ea typeface="Google Sans"/>
                <a:cs typeface="Google Sans"/>
                <a:sym typeface="Google Sans"/>
              </a:rPr>
              <a:t>- Erweitertes Risiko-Scorings.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dirty="0">
                <a:latin typeface="Google Sans"/>
                <a:ea typeface="Google Sans"/>
                <a:cs typeface="Google Sans"/>
                <a:sym typeface="Google Sans"/>
              </a:rPr>
              <a:t>- Vorhersage Bearbeitungsdauern</a:t>
            </a:r>
            <a:endParaRPr sz="10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59;p37">
            <a:extLst>
              <a:ext uri="{FF2B5EF4-FFF2-40B4-BE49-F238E27FC236}">
                <a16:creationId xmlns:a16="http://schemas.microsoft.com/office/drawing/2014/main" id="{79B2F249-AF51-D047-6EAC-0A13FA403122}"/>
              </a:ext>
            </a:extLst>
          </p:cNvPr>
          <p:cNvSpPr txBox="1"/>
          <p:nvPr/>
        </p:nvSpPr>
        <p:spPr>
          <a:xfrm>
            <a:off x="3048000" y="1127533"/>
            <a:ext cx="2381250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000" b="1" dirty="0">
                <a:latin typeface="Google Sans"/>
                <a:ea typeface="Google Sans"/>
                <a:cs typeface="Google Sans"/>
                <a:sym typeface="Google Sans"/>
              </a:rPr>
              <a:t>UZK / UKB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900" dirty="0">
                <a:latin typeface="Google Sans"/>
                <a:ea typeface="Google Sans"/>
                <a:cs typeface="Google Sans"/>
                <a:sym typeface="Google Sans"/>
              </a:rPr>
              <a:t>- Beliebig tiefe </a:t>
            </a:r>
            <a:br>
              <a:rPr lang="de-DE" sz="900" dirty="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de-DE" sz="900" dirty="0">
                <a:latin typeface="Google Sans"/>
                <a:ea typeface="Google Sans"/>
                <a:cs typeface="Google Sans"/>
                <a:sym typeface="Google Sans"/>
              </a:rPr>
              <a:t>   Netzwerkanalysen. </a:t>
            </a:r>
            <a:br>
              <a:rPr lang="de-DE" sz="900" dirty="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de-DE" sz="900" dirty="0">
                <a:latin typeface="Google Sans"/>
                <a:ea typeface="Google Sans"/>
                <a:cs typeface="Google Sans"/>
                <a:sym typeface="Google Sans"/>
              </a:rPr>
              <a:t>- Erweiterte Risiko-Scorings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900" dirty="0">
                <a:latin typeface="Google Sans"/>
                <a:ea typeface="Google Sans"/>
                <a:cs typeface="Google Sans"/>
                <a:sym typeface="Google Sans"/>
              </a:rPr>
              <a:t>- Logische Ableitungen von </a:t>
            </a:r>
            <a:br>
              <a:rPr lang="de-DE" sz="900" dirty="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de-DE" sz="900" dirty="0">
                <a:latin typeface="Google Sans"/>
                <a:ea typeface="Google Sans"/>
                <a:cs typeface="Google Sans"/>
                <a:sym typeface="Google Sans"/>
              </a:rPr>
              <a:t>   Firmenbesitzern/Tatsächlichen </a:t>
            </a:r>
            <a:br>
              <a:rPr lang="de-DE" sz="900" dirty="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de-DE" sz="900" dirty="0">
                <a:latin typeface="Google Sans"/>
                <a:ea typeface="Google Sans"/>
                <a:cs typeface="Google Sans"/>
                <a:sym typeface="Google Sans"/>
              </a:rPr>
              <a:t>   Geschäftsführern</a:t>
            </a:r>
          </a:p>
        </p:txBody>
      </p:sp>
      <p:sp>
        <p:nvSpPr>
          <p:cNvPr id="6" name="Google Shape;160;p37">
            <a:extLst>
              <a:ext uri="{FF2B5EF4-FFF2-40B4-BE49-F238E27FC236}">
                <a16:creationId xmlns:a16="http://schemas.microsoft.com/office/drawing/2014/main" id="{0792DF32-39D1-CF7C-C241-7159AEDBE63F}"/>
              </a:ext>
            </a:extLst>
          </p:cNvPr>
          <p:cNvSpPr txBox="1"/>
          <p:nvPr/>
        </p:nvSpPr>
        <p:spPr>
          <a:xfrm>
            <a:off x="3048000" y="2389764"/>
            <a:ext cx="3251199" cy="62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b="1" dirty="0">
                <a:latin typeface="Google Sans"/>
                <a:ea typeface="Google Sans"/>
                <a:cs typeface="Google Sans"/>
                <a:sym typeface="Google Sans"/>
              </a:rPr>
              <a:t>Neue Projekte?</a:t>
            </a:r>
            <a:endParaRPr sz="10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Google Sans"/>
                <a:ea typeface="Google Sans"/>
                <a:cs typeface="Google Sans"/>
                <a:sym typeface="Google Sans"/>
              </a:rPr>
              <a:t>- Hidden Ownership Detector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Google Sans"/>
                <a:ea typeface="Google Sans"/>
                <a:cs typeface="Google Sans"/>
                <a:sym typeface="Google Sans"/>
              </a:rPr>
              <a:t>    auf </a:t>
            </a:r>
            <a:r>
              <a:rPr lang="en-GB" sz="900" dirty="0" err="1">
                <a:latin typeface="Google Sans"/>
                <a:ea typeface="Google Sans"/>
                <a:cs typeface="Google Sans"/>
                <a:sym typeface="Google Sans"/>
              </a:rPr>
              <a:t>Firmenbuchdaten</a:t>
            </a:r>
            <a:endParaRPr lang="en-GB" sz="9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Google Sans"/>
                <a:ea typeface="Google Sans"/>
                <a:cs typeface="Google Sans"/>
                <a:sym typeface="Google Sans"/>
              </a:rPr>
              <a:t>- </a:t>
            </a:r>
            <a:r>
              <a:rPr lang="en-GB" sz="900" dirty="0" err="1">
                <a:latin typeface="Google Sans"/>
                <a:ea typeface="Google Sans"/>
                <a:cs typeface="Google Sans"/>
                <a:sym typeface="Google Sans"/>
              </a:rPr>
              <a:t>Prozess-Modellierungen</a:t>
            </a:r>
            <a:endParaRPr sz="9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161;p37">
            <a:extLst>
              <a:ext uri="{FF2B5EF4-FFF2-40B4-BE49-F238E27FC236}">
                <a16:creationId xmlns:a16="http://schemas.microsoft.com/office/drawing/2014/main" id="{4671B799-9DE2-877C-E47E-28932B6F1C1C}"/>
              </a:ext>
            </a:extLst>
          </p:cNvPr>
          <p:cNvSpPr txBox="1"/>
          <p:nvPr/>
        </p:nvSpPr>
        <p:spPr>
          <a:xfrm>
            <a:off x="423753" y="3643529"/>
            <a:ext cx="206813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b="1" dirty="0">
                <a:latin typeface="Google Sans"/>
                <a:ea typeface="Google Sans"/>
                <a:cs typeface="Google Sans"/>
                <a:sym typeface="Google Sans"/>
              </a:rPr>
              <a:t>PADB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dirty="0">
                <a:latin typeface="Google Sans"/>
                <a:ea typeface="Google Sans"/>
                <a:cs typeface="Google Sans"/>
                <a:sym typeface="Google Sans"/>
              </a:rPr>
              <a:t>- Supporttool für  </a:t>
            </a:r>
            <a:br>
              <a:rPr lang="de-AT" sz="1000" dirty="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de-AT" sz="1000" dirty="0">
                <a:latin typeface="Google Sans"/>
                <a:ea typeface="Google Sans"/>
                <a:cs typeface="Google Sans"/>
                <a:sym typeface="Google Sans"/>
              </a:rPr>
              <a:t>   Datenbankmanagement</a:t>
            </a:r>
          </a:p>
        </p:txBody>
      </p:sp>
      <p:pic>
        <p:nvPicPr>
          <p:cNvPr id="5122" name="Picture 2" descr="Large Graph Visualization Tools and Approaches | by Sviatoslav Kovalev |  Towards Data Science">
            <a:extLst>
              <a:ext uri="{FF2B5EF4-FFF2-40B4-BE49-F238E27FC236}">
                <a16:creationId xmlns:a16="http://schemas.microsoft.com/office/drawing/2014/main" id="{5A317AAA-1ADD-8C78-4E50-FDE79B05C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200" y="852577"/>
            <a:ext cx="3298783" cy="329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97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9D6CB620-9C3D-AC49-DD87-23B19108A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>
            <a:extLst>
              <a:ext uri="{FF2B5EF4-FFF2-40B4-BE49-F238E27FC236}">
                <a16:creationId xmlns:a16="http://schemas.microsoft.com/office/drawing/2014/main" id="{F59EE10A-D23E-82B7-F7D6-7150BCC8F4F4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(White) Hacking?</a:t>
            </a:r>
          </a:p>
        </p:txBody>
      </p:sp>
      <p:sp>
        <p:nvSpPr>
          <p:cNvPr id="2" name="Google Shape;159;p37">
            <a:extLst>
              <a:ext uri="{FF2B5EF4-FFF2-40B4-BE49-F238E27FC236}">
                <a16:creationId xmlns:a16="http://schemas.microsoft.com/office/drawing/2014/main" id="{C5013F45-308F-0BD0-6B92-5E4064FD2F6C}"/>
              </a:ext>
            </a:extLst>
          </p:cNvPr>
          <p:cNvSpPr txBox="1"/>
          <p:nvPr/>
        </p:nvSpPr>
        <p:spPr>
          <a:xfrm>
            <a:off x="423802" y="879151"/>
            <a:ext cx="17562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b="1" dirty="0">
                <a:latin typeface="Google Sans"/>
                <a:ea typeface="Google Sans"/>
                <a:cs typeface="Google Sans"/>
                <a:sym typeface="Google Sans"/>
              </a:rPr>
              <a:t>Stand der Wissenschaft?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000" dirty="0">
                <a:latin typeface="Google Sans"/>
                <a:ea typeface="Google Sans"/>
                <a:cs typeface="Google Sans"/>
                <a:sym typeface="Google Sans"/>
              </a:rPr>
              <a:t>(Leider) sehr weit fortgeschritten.</a:t>
            </a:r>
            <a:br>
              <a:rPr lang="de-AT" sz="1000" dirty="0"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de-AT" sz="1000" dirty="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de-AT" sz="1000" dirty="0">
                <a:latin typeface="Google Sans"/>
                <a:ea typeface="Google Sans"/>
                <a:cs typeface="Google Sans"/>
                <a:sym typeface="Google Sans"/>
              </a:rPr>
              <a:t>Dementsprechend starker Bedarf für Abwehrsysteme.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de-AT" sz="10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0A1DB-E398-C314-87D3-B25D6887D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56" y="690889"/>
            <a:ext cx="2549895" cy="670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4046C-6333-2D7F-1CD5-AB3FD4CB9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68"/>
          <a:stretch/>
        </p:blipFill>
        <p:spPr>
          <a:xfrm>
            <a:off x="4785703" y="1818672"/>
            <a:ext cx="2637648" cy="429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263ED-083E-811D-40E5-34371E3C8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703" y="2807347"/>
            <a:ext cx="2637649" cy="831874"/>
          </a:xfrm>
          <a:prstGeom prst="rect">
            <a:avLst/>
          </a:prstGeom>
        </p:spPr>
      </p:pic>
      <p:pic>
        <p:nvPicPr>
          <p:cNvPr id="10242" name="Picture 2" descr="Medieval Ouroboros art print, Antique Alchemical drawing, Ancient Alchemy wall art, Uroboros painting, Medieval dragon, Mythical creature image 1">
            <a:extLst>
              <a:ext uri="{FF2B5EF4-FFF2-40B4-BE49-F238E27FC236}">
                <a16:creationId xmlns:a16="http://schemas.microsoft.com/office/drawing/2014/main" id="{8E7CF3FB-A98D-D334-C91F-FBAC2A6D2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1" y="2248036"/>
            <a:ext cx="2667488" cy="21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07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>
          <a:extLst>
            <a:ext uri="{FF2B5EF4-FFF2-40B4-BE49-F238E27FC236}">
              <a16:creationId xmlns:a16="http://schemas.microsoft.com/office/drawing/2014/main" id="{89910E3A-CC0A-F137-5DA9-CD84A55C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>
            <a:extLst>
              <a:ext uri="{FF2B5EF4-FFF2-40B4-BE49-F238E27FC236}">
                <a16:creationId xmlns:a16="http://schemas.microsoft.com/office/drawing/2014/main" id="{0B3CE378-8326-1C47-2F5F-648CC6664D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0050" y="2028825"/>
            <a:ext cx="718899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5400" dirty="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Was kostet der Spaß?</a:t>
            </a:r>
            <a:endParaRPr sz="5400" dirty="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882396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Was kostet der Spaß? </a:t>
            </a:r>
            <a:endParaRPr b="1" dirty="0">
              <a:solidFill>
                <a:srgbClr val="2C384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59;p37">
            <a:extLst>
              <a:ext uri="{FF2B5EF4-FFF2-40B4-BE49-F238E27FC236}">
                <a16:creationId xmlns:a16="http://schemas.microsoft.com/office/drawing/2014/main" id="{A82F9322-FFE5-E26F-8E20-50D0FC550DA0}"/>
              </a:ext>
            </a:extLst>
          </p:cNvPr>
          <p:cNvSpPr txBox="1"/>
          <p:nvPr/>
        </p:nvSpPr>
        <p:spPr>
          <a:xfrm>
            <a:off x="423900" y="1430933"/>
            <a:ext cx="1756200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b="1" dirty="0">
                <a:latin typeface="Google Sans"/>
                <a:ea typeface="Google Sans"/>
                <a:cs typeface="Google Sans"/>
                <a:sym typeface="Google Sans"/>
              </a:rPr>
              <a:t>- Etwas Zeit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160;p37">
            <a:extLst>
              <a:ext uri="{FF2B5EF4-FFF2-40B4-BE49-F238E27FC236}">
                <a16:creationId xmlns:a16="http://schemas.microsoft.com/office/drawing/2014/main" id="{584F0C3F-BBC5-3641-7D8B-1FD088CAA7D9}"/>
              </a:ext>
            </a:extLst>
          </p:cNvPr>
          <p:cNvSpPr txBox="1"/>
          <p:nvPr/>
        </p:nvSpPr>
        <p:spPr>
          <a:xfrm>
            <a:off x="417802" y="1939380"/>
            <a:ext cx="3411920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b="1" dirty="0">
                <a:latin typeface="Google Sans"/>
                <a:ea typeface="Google Sans"/>
                <a:cs typeface="Google Sans"/>
                <a:sym typeface="Google Sans"/>
              </a:rPr>
              <a:t>- Evtl. Computer Ressourcen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159;p37">
            <a:extLst>
              <a:ext uri="{FF2B5EF4-FFF2-40B4-BE49-F238E27FC236}">
                <a16:creationId xmlns:a16="http://schemas.microsoft.com/office/drawing/2014/main" id="{7FA2155F-DA82-8538-BC74-E541BD8DE200}"/>
              </a:ext>
            </a:extLst>
          </p:cNvPr>
          <p:cNvSpPr txBox="1"/>
          <p:nvPr/>
        </p:nvSpPr>
        <p:spPr>
          <a:xfrm>
            <a:off x="417802" y="2470015"/>
            <a:ext cx="2232803" cy="23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>
                <a:latin typeface="Google Sans"/>
                <a:ea typeface="Google Sans"/>
                <a:cs typeface="Google Sans"/>
                <a:sym typeface="Google Sans"/>
              </a:rPr>
              <a:t>Das wars ….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" name="Picture 8" descr="A person wearing glasses and a hoodie&#10;&#10;Description automatically generated">
            <a:extLst>
              <a:ext uri="{FF2B5EF4-FFF2-40B4-BE49-F238E27FC236}">
                <a16:creationId xmlns:a16="http://schemas.microsoft.com/office/drawing/2014/main" id="{6F4F7CCA-4F5D-54D2-12D3-86B656233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995" y="1916730"/>
            <a:ext cx="6536605" cy="3259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29C2C90C-2898-E3A1-9AFB-5561D2CC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10DA4A1F-A8CA-559B-DD6E-675883D1ECEA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Topic Introduction</a:t>
            </a:r>
            <a:endParaRPr b="1" dirty="0">
              <a:solidFill>
                <a:srgbClr val="2C384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C96F7-C917-62E8-A5B9-4FA6DD70276B}"/>
              </a:ext>
            </a:extLst>
          </p:cNvPr>
          <p:cNvSpPr/>
          <p:nvPr/>
        </p:nvSpPr>
        <p:spPr>
          <a:xfrm>
            <a:off x="4452255" y="756053"/>
            <a:ext cx="1333889" cy="2125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03E00-CF89-ED91-D157-2B8526F07C78}"/>
              </a:ext>
            </a:extLst>
          </p:cNvPr>
          <p:cNvSpPr/>
          <p:nvPr/>
        </p:nvSpPr>
        <p:spPr>
          <a:xfrm>
            <a:off x="1763969" y="2881600"/>
            <a:ext cx="4176000" cy="208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Google Shape;159;p37">
            <a:extLst>
              <a:ext uri="{FF2B5EF4-FFF2-40B4-BE49-F238E27FC236}">
                <a16:creationId xmlns:a16="http://schemas.microsoft.com/office/drawing/2014/main" id="{00B29ECF-AB00-E001-4CB0-ECB343A08D45}"/>
              </a:ext>
            </a:extLst>
          </p:cNvPr>
          <p:cNvSpPr txBox="1"/>
          <p:nvPr/>
        </p:nvSpPr>
        <p:spPr>
          <a:xfrm>
            <a:off x="423900" y="1066989"/>
            <a:ext cx="2624100" cy="96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200" b="1" dirty="0">
                <a:latin typeface="Google Sans"/>
                <a:ea typeface="Google Sans"/>
                <a:cs typeface="Google Sans"/>
                <a:sym typeface="Google Sans"/>
              </a:rPr>
              <a:t>Problem – Financial Crime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9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Google Sans"/>
                <a:ea typeface="Google Sans"/>
                <a:cs typeface="Google Sans"/>
              </a:rPr>
              <a:t> 2021 alone approx. 15 billion euros have been stolen by criminals applying Value-Added-Tax Fraud-techniques in the EU according to </a:t>
            </a:r>
            <a:r>
              <a:rPr lang="en-GB" sz="900" dirty="0">
                <a:latin typeface="Google Sans"/>
                <a:ea typeface="Google Sans"/>
                <a:cs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Ott (2024)</a:t>
            </a:r>
            <a:r>
              <a:rPr lang="en-GB" sz="900" dirty="0">
                <a:latin typeface="Google Sans"/>
                <a:ea typeface="Google Sans"/>
                <a:cs typeface="Google Sans"/>
              </a:rPr>
              <a:t>.</a:t>
            </a:r>
            <a:endParaRPr lang="en-GB" sz="9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72902135-87BE-2AAB-598C-7907C2C7F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693" y="2389517"/>
            <a:ext cx="4904152" cy="2753983"/>
          </a:xfrm>
          <a:prstGeom prst="rect">
            <a:avLst/>
          </a:prstGeom>
        </p:spPr>
      </p:pic>
      <p:sp>
        <p:nvSpPr>
          <p:cNvPr id="8" name="Google Shape;159;p37">
            <a:extLst>
              <a:ext uri="{FF2B5EF4-FFF2-40B4-BE49-F238E27FC236}">
                <a16:creationId xmlns:a16="http://schemas.microsoft.com/office/drawing/2014/main" id="{743B93AB-4F9E-8AD3-025B-6CFAD3C0AD78}"/>
              </a:ext>
            </a:extLst>
          </p:cNvPr>
          <p:cNvSpPr txBox="1"/>
          <p:nvPr/>
        </p:nvSpPr>
        <p:spPr>
          <a:xfrm>
            <a:off x="423900" y="2852849"/>
            <a:ext cx="2624100" cy="66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200" b="1" dirty="0">
                <a:latin typeface="Google Sans"/>
                <a:ea typeface="Google Sans"/>
                <a:cs typeface="Google Sans"/>
                <a:sym typeface="Google Sans"/>
              </a:rPr>
              <a:t>But </a:t>
            </a:r>
            <a:r>
              <a:rPr lang="de-AT" sz="1200" b="1" dirty="0" err="1">
                <a:latin typeface="Google Sans"/>
                <a:ea typeface="Google Sans"/>
                <a:cs typeface="Google Sans"/>
                <a:sym typeface="Google Sans"/>
              </a:rPr>
              <a:t>where</a:t>
            </a:r>
            <a:r>
              <a:rPr lang="de-AT" sz="1200" b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de-AT" sz="1200" b="1" dirty="0" err="1">
                <a:latin typeface="Google Sans"/>
                <a:ea typeface="Google Sans"/>
                <a:cs typeface="Google Sans"/>
                <a:sym typeface="Google Sans"/>
              </a:rPr>
              <a:t>to</a:t>
            </a:r>
            <a:r>
              <a:rPr lang="de-AT" sz="1200" b="1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de-AT" sz="1200" b="1" dirty="0" err="1">
                <a:latin typeface="Google Sans"/>
                <a:ea typeface="Google Sans"/>
                <a:cs typeface="Google Sans"/>
                <a:sym typeface="Google Sans"/>
              </a:rPr>
              <a:t>start</a:t>
            </a:r>
            <a:r>
              <a:rPr lang="de-AT" sz="1200" b="1" dirty="0">
                <a:latin typeface="Google Sans"/>
                <a:ea typeface="Google Sans"/>
                <a:cs typeface="Google Sans"/>
                <a:sym typeface="Google Sans"/>
              </a:rPr>
              <a:t>? 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9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Google Sans"/>
                <a:ea typeface="Google Sans"/>
                <a:cs typeface="Google Sans"/>
              </a:rPr>
              <a:t> Transactions can reveal a lot. Especially when viewed as graph. </a:t>
            </a:r>
            <a:endParaRPr lang="en-GB" sz="9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64360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95062E-6 L 3.05556E-6 -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0795610C-F545-06E9-FE10-5B4878D7A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036CCC7B-259F-8118-FEB2-5161BE63D6AC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Data Set</a:t>
            </a:r>
            <a:endParaRPr b="1" dirty="0">
              <a:solidFill>
                <a:srgbClr val="2C384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D6D6BF-3749-2284-E500-E9BAB0005B3C}"/>
              </a:ext>
            </a:extLst>
          </p:cNvPr>
          <p:cNvSpPr/>
          <p:nvPr/>
        </p:nvSpPr>
        <p:spPr>
          <a:xfrm>
            <a:off x="4452255" y="756053"/>
            <a:ext cx="1333889" cy="2125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60ED7-AF94-8488-EFF0-0DAB759C5E61}"/>
              </a:ext>
            </a:extLst>
          </p:cNvPr>
          <p:cNvSpPr/>
          <p:nvPr/>
        </p:nvSpPr>
        <p:spPr>
          <a:xfrm>
            <a:off x="1763969" y="2881600"/>
            <a:ext cx="4176000" cy="208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Google Shape;159;p37">
            <a:extLst>
              <a:ext uri="{FF2B5EF4-FFF2-40B4-BE49-F238E27FC236}">
                <a16:creationId xmlns:a16="http://schemas.microsoft.com/office/drawing/2014/main" id="{A673CA74-E270-9550-A124-BF39DAB6CEEC}"/>
              </a:ext>
            </a:extLst>
          </p:cNvPr>
          <p:cNvSpPr txBox="1"/>
          <p:nvPr/>
        </p:nvSpPr>
        <p:spPr>
          <a:xfrm>
            <a:off x="423900" y="1295513"/>
            <a:ext cx="26241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200" b="1" dirty="0">
                <a:latin typeface="Google Sans"/>
                <a:ea typeface="Google Sans"/>
                <a:cs typeface="Google Sans"/>
                <a:sym typeface="Google Sans"/>
              </a:rPr>
              <a:t>IBM Transactiondataset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9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 dirty="0">
                <a:latin typeface="Google Sans"/>
                <a:ea typeface="Google Sans"/>
                <a:cs typeface="Google Sans"/>
              </a:rPr>
              <a:t> 180 Mio. Rows on financial transactions</a:t>
            </a:r>
            <a:endParaRPr lang="en-GB" sz="9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2" descr="Large Graph Visualization Tools and Approaches | by Sviatoslav Kovalev |  Towards Data Science">
            <a:extLst>
              <a:ext uri="{FF2B5EF4-FFF2-40B4-BE49-F238E27FC236}">
                <a16:creationId xmlns:a16="http://schemas.microsoft.com/office/drawing/2014/main" id="{2DEEF3C1-278F-F793-06F0-067C961DF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22358"/>
            <a:ext cx="3298783" cy="329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15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55CCE4E2-5FDC-A1FF-4460-FE1D25A97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8DC1F94B-A4B5-E029-F50E-992F8B54F95B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Warum sind Beziehungen wichtig?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228FB-1FB8-C3B1-D443-316205042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35" y="887339"/>
            <a:ext cx="3966518" cy="2891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4D0B0E-1BC0-610A-F648-6C8FDD28A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74" y="3250002"/>
            <a:ext cx="5146589" cy="1279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9D63B-48FE-41EF-6751-A14CE34E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300" y="409462"/>
            <a:ext cx="4375800" cy="1182648"/>
          </a:xfrm>
          <a:prstGeom prst="rect">
            <a:avLst/>
          </a:prstGeom>
        </p:spPr>
      </p:pic>
      <p:pic>
        <p:nvPicPr>
          <p:cNvPr id="1026" name="Picture 2" descr="Der Aufstieg und Fall des Hauses Benko - FALTER.at">
            <a:extLst>
              <a:ext uri="{FF2B5EF4-FFF2-40B4-BE49-F238E27FC236}">
                <a16:creationId xmlns:a16="http://schemas.microsoft.com/office/drawing/2014/main" id="{0FD53CC9-A028-FA82-5B1A-A5200F2F6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78" y="2083597"/>
            <a:ext cx="1993687" cy="233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&lt;div&gt;&lt;span&gt;Der Tiroler René Benko (41) zählt zu den zehn reichsten Österreichern und wagt etwas Neues: Er steigt ins Mediengeschäft ein, mit je 25 Prozent an „Krone“ und „Kurier“.&lt;/span&gt;&amp;#8195;&lt;span class=&quot;figure__credits&quot;&gt;(c) Philipp Horak/picturedesk.com&lt;/span&gt;&lt;/div&gt;">
            <a:extLst>
              <a:ext uri="{FF2B5EF4-FFF2-40B4-BE49-F238E27FC236}">
                <a16:creationId xmlns:a16="http://schemas.microsoft.com/office/drawing/2014/main" id="{B1E50368-EBA8-E6F3-466A-0571EA3E9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7" r="5969"/>
          <a:stretch/>
        </p:blipFill>
        <p:spPr bwMode="auto">
          <a:xfrm>
            <a:off x="6404878" y="2683464"/>
            <a:ext cx="1993687" cy="143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99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>
          <a:extLst>
            <a:ext uri="{FF2B5EF4-FFF2-40B4-BE49-F238E27FC236}">
              <a16:creationId xmlns:a16="http://schemas.microsoft.com/office/drawing/2014/main" id="{0DF0BEA0-FCEC-7430-731B-9C46BF319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>
            <a:extLst>
              <a:ext uri="{FF2B5EF4-FFF2-40B4-BE49-F238E27FC236}">
                <a16:creationId xmlns:a16="http://schemas.microsoft.com/office/drawing/2014/main" id="{4108CE4A-6C7D-0551-CB89-D368D4D2F4B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7693" y="2028825"/>
            <a:ext cx="60489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err="1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Nein</a:t>
            </a:r>
            <a:r>
              <a:rPr lang="en" sz="5400" dirty="0">
                <a:solidFill>
                  <a:srgbClr val="F8F9FA"/>
                </a:solidFill>
                <a:latin typeface="Google Sans"/>
                <a:ea typeface="Google Sans"/>
                <a:cs typeface="Google Sans"/>
                <a:sym typeface="Google Sans"/>
              </a:rPr>
              <a:t>!</a:t>
            </a:r>
            <a:endParaRPr sz="5400" dirty="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37374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Knowledge Graphs</a:t>
            </a:r>
            <a:endParaRPr b="1" dirty="0">
              <a:solidFill>
                <a:srgbClr val="2C384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59;p37">
            <a:extLst>
              <a:ext uri="{FF2B5EF4-FFF2-40B4-BE49-F238E27FC236}">
                <a16:creationId xmlns:a16="http://schemas.microsoft.com/office/drawing/2014/main" id="{A82F9322-FFE5-E26F-8E20-50D0FC550DA0}"/>
              </a:ext>
            </a:extLst>
          </p:cNvPr>
          <p:cNvSpPr txBox="1"/>
          <p:nvPr/>
        </p:nvSpPr>
        <p:spPr>
          <a:xfrm>
            <a:off x="423900" y="1134699"/>
            <a:ext cx="2624100" cy="829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200" b="1" dirty="0" err="1">
                <a:latin typeface="Google Sans"/>
                <a:ea typeface="Google Sans"/>
                <a:cs typeface="Google Sans"/>
                <a:sym typeface="Google Sans"/>
              </a:rPr>
              <a:t>Google‘s</a:t>
            </a:r>
            <a:r>
              <a:rPr lang="de-AT" sz="1200" b="1" dirty="0">
                <a:latin typeface="Google Sans"/>
                <a:ea typeface="Google Sans"/>
                <a:cs typeface="Google Sans"/>
                <a:sym typeface="Google Sans"/>
              </a:rPr>
              <a:t> Definition</a:t>
            </a:r>
          </a:p>
          <a:p>
            <a:pPr>
              <a:lnSpc>
                <a:spcPct val="110000"/>
              </a:lnSpc>
              <a:buClr>
                <a:schemeClr val="dk1"/>
              </a:buClr>
              <a:buSzPts val="1100"/>
            </a:pPr>
            <a:r>
              <a:rPr lang="en-GB" sz="900" dirty="0">
                <a:latin typeface="Google Sans"/>
                <a:ea typeface="Google Sans"/>
                <a:cs typeface="Google Sans"/>
              </a:rPr>
              <a:t>“A graph that understands real-world entities and their relationships to one another:</a:t>
            </a:r>
            <a:br>
              <a:rPr lang="en-GB" sz="900" dirty="0">
                <a:latin typeface="Google Sans"/>
                <a:ea typeface="Google Sans"/>
                <a:cs typeface="Google Sans"/>
              </a:rPr>
            </a:br>
            <a:r>
              <a:rPr lang="en-GB" sz="900" b="1" dirty="0">
                <a:latin typeface="Google Sans"/>
                <a:ea typeface="Google Sans"/>
                <a:cs typeface="Google Sans"/>
              </a:rPr>
              <a:t>Things, not strings” 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AutoShape 2" descr="Cleaning_Graph">
            <a:extLst>
              <a:ext uri="{FF2B5EF4-FFF2-40B4-BE49-F238E27FC236}">
                <a16:creationId xmlns:a16="http://schemas.microsoft.com/office/drawing/2014/main" id="{FE409E7E-5E0E-DC1B-2345-76F85AEBBA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DED02EA2-D8E1-B622-6B55-570D7D78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80" y="1168221"/>
            <a:ext cx="4366244" cy="267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59;p37">
            <a:extLst>
              <a:ext uri="{FF2B5EF4-FFF2-40B4-BE49-F238E27FC236}">
                <a16:creationId xmlns:a16="http://schemas.microsoft.com/office/drawing/2014/main" id="{76AC5DFB-B93B-D3CA-9814-D98E51B4CD5C}"/>
              </a:ext>
            </a:extLst>
          </p:cNvPr>
          <p:cNvSpPr txBox="1"/>
          <p:nvPr/>
        </p:nvSpPr>
        <p:spPr>
          <a:xfrm>
            <a:off x="423900" y="2149092"/>
            <a:ext cx="2624100" cy="3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sz="1200" b="1" dirty="0">
                <a:latin typeface="Google Sans"/>
                <a:ea typeface="Google Sans"/>
                <a:cs typeface="Google Sans"/>
                <a:sym typeface="Google Sans"/>
              </a:rPr>
              <a:t>Kernidee: </a:t>
            </a:r>
          </a:p>
          <a:p>
            <a:pPr>
              <a:lnSpc>
                <a:spcPct val="110000"/>
              </a:lnSpc>
              <a:buClr>
                <a:schemeClr val="dk1"/>
              </a:buClr>
              <a:buSzPts val="1100"/>
            </a:pPr>
            <a:r>
              <a:rPr lang="de-DE" sz="900" dirty="0">
                <a:latin typeface="Google Sans"/>
                <a:ea typeface="Google Sans"/>
                <a:cs typeface="Google Sans"/>
                <a:sym typeface="Google Sans"/>
              </a:rPr>
              <a:t>Oft liegt der Wert der Daten in ihren Beziehungen.</a:t>
            </a:r>
            <a:endParaRPr lang="de-DE" sz="10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>
          <a:extLst>
            <a:ext uri="{FF2B5EF4-FFF2-40B4-BE49-F238E27FC236}">
              <a16:creationId xmlns:a16="http://schemas.microsoft.com/office/drawing/2014/main" id="{2657933D-FD94-FFFA-BBA7-880D2149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>
            <a:extLst>
              <a:ext uri="{FF2B5EF4-FFF2-40B4-BE49-F238E27FC236}">
                <a16:creationId xmlns:a16="http://schemas.microsoft.com/office/drawing/2014/main" id="{F2103DB8-43BF-AC4A-C5EF-C11CA6B7425B}"/>
              </a:ext>
            </a:extLst>
          </p:cNvPr>
          <p:cNvSpPr txBox="1"/>
          <p:nvPr/>
        </p:nvSpPr>
        <p:spPr>
          <a:xfrm>
            <a:off x="423900" y="338775"/>
            <a:ext cx="46953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Logik</a:t>
            </a:r>
            <a:r>
              <a:rPr lang="en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 - </a:t>
            </a:r>
            <a:r>
              <a:rPr lang="en" b="1" dirty="0" err="1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Beispiel</a:t>
            </a:r>
            <a:r>
              <a:rPr lang="en" b="1" dirty="0">
                <a:solidFill>
                  <a:srgbClr val="2C384A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dirty="0">
              <a:solidFill>
                <a:srgbClr val="2C384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1DE7DE-1DDC-DB1C-D397-11456133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93952"/>
            <a:ext cx="7772400" cy="39555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988F7D-50E3-A9B7-EBCD-45CAD4A99548}"/>
              </a:ext>
            </a:extLst>
          </p:cNvPr>
          <p:cNvSpPr/>
          <p:nvPr/>
        </p:nvSpPr>
        <p:spPr>
          <a:xfrm rot="-2400000">
            <a:off x="4204801" y="1783847"/>
            <a:ext cx="1828800" cy="894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0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0">
          <a:extLst>
            <a:ext uri="{FF2B5EF4-FFF2-40B4-BE49-F238E27FC236}">
              <a16:creationId xmlns:a16="http://schemas.microsoft.com/office/drawing/2014/main" id="{186BCBAC-3F70-E632-04AE-176234D41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>
            <a:extLst>
              <a:ext uri="{FF2B5EF4-FFF2-40B4-BE49-F238E27FC236}">
                <a16:creationId xmlns:a16="http://schemas.microsoft.com/office/drawing/2014/main" id="{04BFED4B-B7D0-7D07-DFA9-969C6E7EFB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0050" y="2028825"/>
            <a:ext cx="60489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 dirty="0">
              <a:solidFill>
                <a:srgbClr val="F8F9F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92F30-6A32-EF8C-DF62-ADC7BAB7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516" y="202379"/>
            <a:ext cx="9249032" cy="53063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E0AA1F-AA05-D563-F775-1492DEED5AD9}"/>
              </a:ext>
            </a:extLst>
          </p:cNvPr>
          <p:cNvSpPr/>
          <p:nvPr/>
        </p:nvSpPr>
        <p:spPr>
          <a:xfrm rot="-1140000">
            <a:off x="6384955" y="4143261"/>
            <a:ext cx="967031" cy="4351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09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6758</TotalTime>
  <Words>304</Words>
  <Application>Microsoft Macintosh PowerPoint</Application>
  <PresentationFormat>On-screen Show (16:9)</PresentationFormat>
  <Paragraphs>65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Roboto Mono</vt:lpstr>
      <vt:lpstr>Roboto Mono Light</vt:lpstr>
      <vt:lpstr>Arial</vt:lpstr>
      <vt:lpstr>Google Sans</vt:lpstr>
      <vt:lpstr>Google Sans Medium</vt:lpstr>
      <vt:lpstr>Simple Light</vt:lpstr>
      <vt:lpstr>DevFest 2021</vt:lpstr>
      <vt:lpstr>Dont steal my taxes</vt:lpstr>
      <vt:lpstr>Intro</vt:lpstr>
      <vt:lpstr>PowerPoint Presentation</vt:lpstr>
      <vt:lpstr>PowerPoint Presentation</vt:lpstr>
      <vt:lpstr>PowerPoint Presentation</vt:lpstr>
      <vt:lpstr>Nein!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Aber wo hilft uns das? </vt:lpstr>
      <vt:lpstr>PowerPoint Presentation</vt:lpstr>
      <vt:lpstr>PowerPoint Presentation</vt:lpstr>
      <vt:lpstr>Was kostet der Spaß?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BRZ &amp; GDG</dc:title>
  <cp:lastModifiedBy>Dominik Pichler</cp:lastModifiedBy>
  <cp:revision>22</cp:revision>
  <dcterms:modified xsi:type="dcterms:W3CDTF">2025-01-21T13:05:12Z</dcterms:modified>
</cp:coreProperties>
</file>